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179ecdaa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179ecdaa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179ecda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179ecda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179ecdaac_5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f179ecdaac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Trong 4 năm học từ 2018-2022: có hơn 5000 chuyến xe bị trễ, hoặc buộc phải hủy chuyến xe, riêng khoảng thời gian 2021-2022 có đến hơn 2000 cuốc xe bị trễ chuyến (chiếm 40,2% trên tông số)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179ecdaac_5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f179ecdaac_5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Heavy Traffic tăng gần gấp đôi từ 2020-2021 - 2021-2022</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Other tăng cao (yêu cầu coi lại việc nhập liệu, Other thì không phân tích được)</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Các vấn đề khác tăng không đáng kể, nhưng có delay do Mechanical Problem tăng cũng rất nguy hiểm, yêu cầu bảo trì xe cộ đầy đủ</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179ecdaac_5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f179ecdaac_5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Heavy Traffic tăng gần gấp đôi từ 2020-2021 - 2021-2022</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Other tăng cao (yêu cầu coi lại việc nhập liệu, Other thì không phân tích được)</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Các vấn đề khác tăng không đáng kể, nhưng có delay do Mechanical Problem tăng cũng rất nguy hiểm, yêu cầu bảo trì xe cộ đầy đủ</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179ecdaac_5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f179ecdaac_5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179ecdaac_5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f179ecdaac_5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179ecdaac_5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f179ecdaac_5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179ecdaac_5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f179ecdaac_5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179ecdaac_5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f179ecdaac_5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06e10a5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06e10a5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179ecdaac_5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f179ecdaac_5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179ecdaac_5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f179ecdaac_5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179ecdaac_5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f179ecdaac_5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06e10a5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06e10a5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6985187bb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6985187bb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7497c6c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7497c6c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7497c6c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7497c6c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179ecd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179ecd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179ecdaa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179ecdaa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179ecdaa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179ecdaa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179ecdaa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179ecdaa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Mục đích của việc thay đổi giá trị rỗng (Null/Nan): dễ hơn cho việc thống kê số liệu, có thể lấy chính xác hơn theo số lượng chuyến xe.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0" y="0"/>
            <a:ext cx="9144000" cy="1361225"/>
          </a:xfrm>
          <a:prstGeom prst="rect">
            <a:avLst/>
          </a:prstGeom>
          <a:noFill/>
          <a:ln>
            <a:noFill/>
          </a:ln>
        </p:spPr>
      </p:pic>
      <p:sp>
        <p:nvSpPr>
          <p:cNvPr id="100" name="Google Shape;100;p25"/>
          <p:cNvSpPr txBox="1"/>
          <p:nvPr/>
        </p:nvSpPr>
        <p:spPr>
          <a:xfrm>
            <a:off x="1493850" y="249663"/>
            <a:ext cx="615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NHÓM 7</a:t>
            </a:r>
            <a:endParaRPr b="1" sz="4400">
              <a:solidFill>
                <a:schemeClr val="lt1"/>
              </a:solidFill>
              <a:latin typeface="Montserrat"/>
              <a:ea typeface="Montserrat"/>
              <a:cs typeface="Montserrat"/>
              <a:sym typeface="Montserrat"/>
            </a:endParaRPr>
          </a:p>
        </p:txBody>
      </p:sp>
      <p:sp>
        <p:nvSpPr>
          <p:cNvPr id="101" name="Google Shape;101;p25"/>
          <p:cNvSpPr txBox="1"/>
          <p:nvPr/>
        </p:nvSpPr>
        <p:spPr>
          <a:xfrm>
            <a:off x="5076050" y="1709150"/>
            <a:ext cx="3800700" cy="3094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700">
                <a:solidFill>
                  <a:srgbClr val="CC0000"/>
                </a:solidFill>
              </a:rPr>
              <a:t>AGENDA</a:t>
            </a:r>
            <a:endParaRPr b="1" sz="2700">
              <a:solidFill>
                <a:srgbClr val="CC0000"/>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Giới thiệu chung về dự án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Công cụ sử dụng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Datasets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Làm sạch dữ liệu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Trực quan hóa dữ liệu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Insights &amp; đề xuất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Tổng kết</a:t>
            </a:r>
            <a:endParaRPr sz="2000">
              <a:solidFill>
                <a:schemeClr val="dk1"/>
              </a:solidFill>
            </a:endParaRPr>
          </a:p>
        </p:txBody>
      </p:sp>
      <p:pic>
        <p:nvPicPr>
          <p:cNvPr id="102" name="Google Shape;102;p25"/>
          <p:cNvPicPr preferRelativeResize="0"/>
          <p:nvPr/>
        </p:nvPicPr>
        <p:blipFill>
          <a:blip r:embed="rId4">
            <a:alphaModFix/>
          </a:blip>
          <a:stretch>
            <a:fillRect/>
          </a:stretch>
        </p:blipFill>
        <p:spPr>
          <a:xfrm>
            <a:off x="0" y="1361225"/>
            <a:ext cx="4572000" cy="3790370"/>
          </a:xfrm>
          <a:prstGeom prst="rect">
            <a:avLst/>
          </a:prstGeom>
          <a:noFill/>
          <a:ln>
            <a:noFill/>
          </a:ln>
        </p:spPr>
      </p:pic>
      <p:sp>
        <p:nvSpPr>
          <p:cNvPr id="103" name="Google Shape;103;p2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00" name="Google Shape;200;p34"/>
          <p:cNvPicPr preferRelativeResize="0"/>
          <p:nvPr/>
        </p:nvPicPr>
        <p:blipFill>
          <a:blip r:embed="rId3">
            <a:alphaModFix/>
          </a:blip>
          <a:stretch>
            <a:fillRect/>
          </a:stretch>
        </p:blipFill>
        <p:spPr>
          <a:xfrm>
            <a:off x="0" y="0"/>
            <a:ext cx="9144000" cy="1361225"/>
          </a:xfrm>
          <a:prstGeom prst="rect">
            <a:avLst/>
          </a:prstGeom>
          <a:noFill/>
          <a:ln>
            <a:noFill/>
          </a:ln>
        </p:spPr>
      </p:pic>
      <p:sp>
        <p:nvSpPr>
          <p:cNvPr id="201" name="Google Shape;201;p34"/>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Đổi kiểu dữ liệu</a:t>
            </a:r>
            <a:endParaRPr b="1" sz="4400">
              <a:solidFill>
                <a:schemeClr val="lt1"/>
              </a:solidFill>
              <a:latin typeface="Montserrat"/>
              <a:ea typeface="Montserrat"/>
              <a:cs typeface="Montserrat"/>
              <a:sym typeface="Montserrat"/>
            </a:endParaRPr>
          </a:p>
        </p:txBody>
      </p:sp>
      <p:sp>
        <p:nvSpPr>
          <p:cNvPr id="202" name="Google Shape;202;p34"/>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txBox="1"/>
          <p:nvPr/>
        </p:nvSpPr>
        <p:spPr>
          <a:xfrm>
            <a:off x="19724" y="1489325"/>
            <a:ext cx="380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 Sử dụng </a:t>
            </a:r>
            <a:r>
              <a:rPr b="1" lang="en"/>
              <a:t>dtypes </a:t>
            </a:r>
            <a:r>
              <a:rPr lang="en"/>
              <a:t>kiểm tra kiểu dữ liệu của các cột</a:t>
            </a:r>
            <a:endParaRPr/>
          </a:p>
        </p:txBody>
      </p:sp>
      <p:sp>
        <p:nvSpPr>
          <p:cNvPr id="204" name="Google Shape;204;p34"/>
          <p:cNvSpPr txBox="1"/>
          <p:nvPr/>
        </p:nvSpPr>
        <p:spPr>
          <a:xfrm>
            <a:off x="4621200" y="1361225"/>
            <a:ext cx="452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 </a:t>
            </a:r>
            <a:r>
              <a:rPr lang="en">
                <a:solidFill>
                  <a:schemeClr val="dk1"/>
                </a:solidFill>
              </a:rPr>
              <a:t>Thay đổi kiểu dữ liệu của các cột thời gian</a:t>
            </a:r>
            <a:endParaRPr/>
          </a:p>
        </p:txBody>
      </p:sp>
      <p:pic>
        <p:nvPicPr>
          <p:cNvPr id="205" name="Google Shape;205;p34"/>
          <p:cNvPicPr preferRelativeResize="0"/>
          <p:nvPr/>
        </p:nvPicPr>
        <p:blipFill>
          <a:blip r:embed="rId4">
            <a:alphaModFix/>
          </a:blip>
          <a:stretch>
            <a:fillRect/>
          </a:stretch>
        </p:blipFill>
        <p:spPr>
          <a:xfrm>
            <a:off x="5139913" y="1702726"/>
            <a:ext cx="3761375" cy="703300"/>
          </a:xfrm>
          <a:prstGeom prst="rect">
            <a:avLst/>
          </a:prstGeom>
          <a:noFill/>
          <a:ln>
            <a:noFill/>
          </a:ln>
        </p:spPr>
      </p:pic>
      <p:sp>
        <p:nvSpPr>
          <p:cNvPr id="206" name="Google Shape;206;p34"/>
          <p:cNvSpPr/>
          <p:nvPr/>
        </p:nvSpPr>
        <p:spPr>
          <a:xfrm>
            <a:off x="3978313" y="3347850"/>
            <a:ext cx="1161600" cy="34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4"/>
          <p:cNvPicPr preferRelativeResize="0"/>
          <p:nvPr/>
        </p:nvPicPr>
        <p:blipFill>
          <a:blip r:embed="rId5">
            <a:alphaModFix/>
          </a:blip>
          <a:stretch>
            <a:fillRect/>
          </a:stretch>
        </p:blipFill>
        <p:spPr>
          <a:xfrm>
            <a:off x="5561975" y="2406025"/>
            <a:ext cx="2730450" cy="2516350"/>
          </a:xfrm>
          <a:prstGeom prst="rect">
            <a:avLst/>
          </a:prstGeom>
          <a:noFill/>
          <a:ln>
            <a:noFill/>
          </a:ln>
        </p:spPr>
      </p:pic>
      <p:pic>
        <p:nvPicPr>
          <p:cNvPr id="208" name="Google Shape;208;p34"/>
          <p:cNvPicPr preferRelativeResize="0"/>
          <p:nvPr/>
        </p:nvPicPr>
        <p:blipFill>
          <a:blip r:embed="rId6">
            <a:alphaModFix/>
          </a:blip>
          <a:stretch>
            <a:fillRect/>
          </a:stretch>
        </p:blipFill>
        <p:spPr>
          <a:xfrm>
            <a:off x="508010" y="2104925"/>
            <a:ext cx="3045765" cy="28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4" name="Google Shape;214;p35"/>
          <p:cNvPicPr preferRelativeResize="0"/>
          <p:nvPr/>
        </p:nvPicPr>
        <p:blipFill>
          <a:blip r:embed="rId3">
            <a:alphaModFix/>
          </a:blip>
          <a:stretch>
            <a:fillRect/>
          </a:stretch>
        </p:blipFill>
        <p:spPr>
          <a:xfrm>
            <a:off x="0" y="0"/>
            <a:ext cx="9144000" cy="1361225"/>
          </a:xfrm>
          <a:prstGeom prst="rect">
            <a:avLst/>
          </a:prstGeom>
          <a:noFill/>
          <a:ln>
            <a:noFill/>
          </a:ln>
        </p:spPr>
      </p:pic>
      <p:sp>
        <p:nvSpPr>
          <p:cNvPr id="215" name="Google Shape;215;p35"/>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216" name="Google Shape;216;p3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txBox="1"/>
          <p:nvPr/>
        </p:nvSpPr>
        <p:spPr>
          <a:xfrm>
            <a:off x="311700" y="2607025"/>
            <a:ext cx="2640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Khoanh vùng dữ liệu</a:t>
            </a:r>
            <a:endParaRPr sz="1700"/>
          </a:p>
        </p:txBody>
      </p:sp>
      <p:pic>
        <p:nvPicPr>
          <p:cNvPr id="218" name="Google Shape;218;p35"/>
          <p:cNvPicPr preferRelativeResize="0"/>
          <p:nvPr/>
        </p:nvPicPr>
        <p:blipFill>
          <a:blip r:embed="rId4">
            <a:alphaModFix/>
          </a:blip>
          <a:stretch>
            <a:fillRect/>
          </a:stretch>
        </p:blipFill>
        <p:spPr>
          <a:xfrm>
            <a:off x="3927950" y="3282825"/>
            <a:ext cx="5216050" cy="1289175"/>
          </a:xfrm>
          <a:prstGeom prst="rect">
            <a:avLst/>
          </a:prstGeom>
          <a:noFill/>
          <a:ln>
            <a:noFill/>
          </a:ln>
        </p:spPr>
      </p:pic>
      <p:pic>
        <p:nvPicPr>
          <p:cNvPr id="219" name="Google Shape;219;p35"/>
          <p:cNvPicPr preferRelativeResize="0"/>
          <p:nvPr/>
        </p:nvPicPr>
        <p:blipFill>
          <a:blip r:embed="rId5">
            <a:alphaModFix/>
          </a:blip>
          <a:stretch>
            <a:fillRect/>
          </a:stretch>
        </p:blipFill>
        <p:spPr>
          <a:xfrm>
            <a:off x="3927962" y="1493925"/>
            <a:ext cx="5216039" cy="1113100"/>
          </a:xfrm>
          <a:prstGeom prst="rect">
            <a:avLst/>
          </a:prstGeom>
          <a:noFill/>
          <a:ln>
            <a:noFill/>
          </a:ln>
        </p:spPr>
      </p:pic>
      <p:sp>
        <p:nvSpPr>
          <p:cNvPr id="220" name="Google Shape;220;p35"/>
          <p:cNvSpPr/>
          <p:nvPr/>
        </p:nvSpPr>
        <p:spPr>
          <a:xfrm>
            <a:off x="6363475" y="2658575"/>
            <a:ext cx="3450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26" name="Google Shape;226;p36"/>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27" name="Google Shape;227;p36"/>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28" name="Google Shape;228;p36"/>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6"/>
          <p:cNvSpPr txBox="1"/>
          <p:nvPr/>
        </p:nvSpPr>
        <p:spPr>
          <a:xfrm>
            <a:off x="0" y="1361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TÌNH HÌNH DELAY QUA CÁC NĂM (2018-2022):</a:t>
            </a:r>
            <a:endParaRPr b="1" i="0" sz="1200" u="none" cap="none" strike="noStrike">
              <a:solidFill>
                <a:schemeClr val="dk1"/>
              </a:solidFill>
              <a:latin typeface="Arial"/>
              <a:ea typeface="Arial"/>
              <a:cs typeface="Arial"/>
              <a:sym typeface="Arial"/>
            </a:endParaRPr>
          </a:p>
        </p:txBody>
      </p:sp>
      <p:pic>
        <p:nvPicPr>
          <p:cNvPr id="230" name="Google Shape;230;p36"/>
          <p:cNvPicPr preferRelativeResize="0"/>
          <p:nvPr/>
        </p:nvPicPr>
        <p:blipFill rotWithShape="1">
          <a:blip r:embed="rId4">
            <a:alphaModFix/>
          </a:blip>
          <a:srcRect b="0" l="0" r="0" t="0"/>
          <a:stretch/>
        </p:blipFill>
        <p:spPr>
          <a:xfrm>
            <a:off x="3152400" y="1403975"/>
            <a:ext cx="5991600" cy="3370275"/>
          </a:xfrm>
          <a:prstGeom prst="rect">
            <a:avLst/>
          </a:prstGeom>
          <a:noFill/>
          <a:ln>
            <a:noFill/>
          </a:ln>
        </p:spPr>
      </p:pic>
      <p:sp>
        <p:nvSpPr>
          <p:cNvPr id="231" name="Google Shape;231;p36"/>
          <p:cNvSpPr txBox="1"/>
          <p:nvPr/>
        </p:nvSpPr>
        <p:spPr>
          <a:xfrm>
            <a:off x="0" y="2262575"/>
            <a:ext cx="31524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2018-2019: 1002</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2019-2020: 1000</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2020-2021:1000</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2021-2022: 2003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37" name="Google Shape;237;p37"/>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38" name="Google Shape;238;p37"/>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39" name="Google Shape;239;p3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7"/>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Clr>
                <a:schemeClr val="dk1"/>
              </a:buClr>
              <a:buSzPts val="1100"/>
              <a:buFont typeface="Arial"/>
              <a:buNone/>
            </a:pPr>
            <a:r>
              <a:rPr b="1" i="0" lang="en" sz="1200" u="none" cap="none" strike="noStrike">
                <a:solidFill>
                  <a:schemeClr val="dk1"/>
                </a:solidFill>
                <a:latin typeface="Arial"/>
                <a:ea typeface="Arial"/>
                <a:cs typeface="Arial"/>
                <a:sym typeface="Arial"/>
              </a:rPr>
              <a:t>Nguyên nhân delay qua các năm</a:t>
            </a:r>
            <a:endParaRPr b="0" i="0" sz="1400" u="none" cap="none" strike="noStrike">
              <a:solidFill>
                <a:srgbClr val="000000"/>
              </a:solidFill>
              <a:latin typeface="Arial"/>
              <a:ea typeface="Arial"/>
              <a:cs typeface="Arial"/>
              <a:sym typeface="Arial"/>
            </a:endParaRPr>
          </a:p>
        </p:txBody>
      </p:sp>
      <p:pic>
        <p:nvPicPr>
          <p:cNvPr id="241" name="Google Shape;241;p37"/>
          <p:cNvPicPr preferRelativeResize="0"/>
          <p:nvPr/>
        </p:nvPicPr>
        <p:blipFill rotWithShape="1">
          <a:blip r:embed="rId4">
            <a:alphaModFix/>
          </a:blip>
          <a:srcRect b="0" l="0" r="0" t="0"/>
          <a:stretch/>
        </p:blipFill>
        <p:spPr>
          <a:xfrm>
            <a:off x="3745555" y="1361225"/>
            <a:ext cx="5398445" cy="3713550"/>
          </a:xfrm>
          <a:prstGeom prst="rect">
            <a:avLst/>
          </a:prstGeom>
          <a:noFill/>
          <a:ln>
            <a:noFill/>
          </a:ln>
        </p:spPr>
      </p:pic>
      <p:sp>
        <p:nvSpPr>
          <p:cNvPr id="242" name="Google Shape;242;p37"/>
          <p:cNvSpPr/>
          <p:nvPr/>
        </p:nvSpPr>
        <p:spPr>
          <a:xfrm>
            <a:off x="-326571" y="2181838"/>
            <a:ext cx="3775165" cy="2031325"/>
          </a:xfrm>
          <a:prstGeom prst="rect">
            <a:avLst/>
          </a:prstGeom>
          <a:noFill/>
          <a:ln>
            <a:noFill/>
          </a:ln>
        </p:spPr>
        <p:txBody>
          <a:bodyPr anchorCtr="0" anchor="t" bIns="45700" lIns="91425" spcFirstLastPara="1" rIns="91425" wrap="square" tIns="45700">
            <a:noAutofit/>
          </a:bodyPr>
          <a:lstStyle/>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lượng Heavy Traffic tăng gần gấp đôi từ 2020-2021 - 2021-2022</a:t>
            </a:r>
            <a:endParaRPr/>
          </a:p>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lượng Other tăng cao (yêu cầu coi lại việc nhập liệu, Other thì không phân tích được)</a:t>
            </a:r>
            <a:endParaRPr/>
          </a:p>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Các vấn đề khác tăng không đáng kể, nhưng có delay do Mechanical Problem tăng cũng rất nguy hiểm, yêu cầu bảo trì xe cộ đầy đủ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48" name="Google Shape;248;p38"/>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49" name="Google Shape;249;p38"/>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50" name="Google Shape;250;p38"/>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8"/>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Leesel delay nhiều nhất, yêu cầu chấn chỉnh công ty này</a:t>
            </a:r>
            <a:endParaRPr/>
          </a:p>
        </p:txBody>
      </p:sp>
      <p:pic>
        <p:nvPicPr>
          <p:cNvPr descr="https://lh3.googleusercontent.com/savOek5p5-CGAin3vmbOEWecOTJsU9DRvdjzliZQ3sbw1OoBbNmFspGRVYJ6UqQDUis5m9wAZmIWIRmZQQm6spcIyobtdeTMpKhC2R2wXTLXAZ-Mg9xXO42B3rDHKHIEAvzOCUrmOQnB2gPYmBdaTYY" id="252" name="Google Shape;252;p38"/>
          <p:cNvPicPr preferRelativeResize="0"/>
          <p:nvPr/>
        </p:nvPicPr>
        <p:blipFill rotWithShape="1">
          <a:blip r:embed="rId4">
            <a:alphaModFix/>
          </a:blip>
          <a:srcRect b="0" l="0" r="0" t="0"/>
          <a:stretch/>
        </p:blipFill>
        <p:spPr>
          <a:xfrm>
            <a:off x="2357846" y="1655337"/>
            <a:ext cx="5943600" cy="32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58" name="Google Shape;258;p39"/>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59" name="Google Shape;259;p39"/>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60" name="Google Shape;260;p39"/>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9"/>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Top 10 công ty gặp sự cố nhiều nhất</a:t>
            </a:r>
            <a:endParaRPr b="1" i="0" sz="1200" u="none" cap="none" strike="noStrike">
              <a:solidFill>
                <a:schemeClr val="dk1"/>
              </a:solidFill>
              <a:latin typeface="Arial"/>
              <a:ea typeface="Arial"/>
              <a:cs typeface="Arial"/>
              <a:sym typeface="Arial"/>
            </a:endParaRPr>
          </a:p>
        </p:txBody>
      </p:sp>
      <p:pic>
        <p:nvPicPr>
          <p:cNvPr id="262" name="Google Shape;262;p39"/>
          <p:cNvPicPr preferRelativeResize="0"/>
          <p:nvPr/>
        </p:nvPicPr>
        <p:blipFill rotWithShape="1">
          <a:blip r:embed="rId4">
            <a:alphaModFix/>
          </a:blip>
          <a:srcRect b="0" l="0" r="0" t="0"/>
          <a:stretch/>
        </p:blipFill>
        <p:spPr>
          <a:xfrm>
            <a:off x="2259000" y="1361225"/>
            <a:ext cx="6885001" cy="371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68" name="Google Shape;268;p40"/>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69" name="Google Shape;269;p40"/>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70" name="Google Shape;270;p40"/>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0"/>
          <p:cNvSpPr txBox="1"/>
          <p:nvPr/>
        </p:nvSpPr>
        <p:spPr>
          <a:xfrm>
            <a:off x="0" y="1361225"/>
            <a:ext cx="4315968"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Các công ty có thay đổi tích cực nhất:</a:t>
            </a:r>
            <a:endParaRPr b="1" i="0" sz="1200" u="none" cap="none" strike="noStrike">
              <a:solidFill>
                <a:schemeClr val="dk1"/>
              </a:solidFill>
              <a:latin typeface="Arial"/>
              <a:ea typeface="Arial"/>
              <a:cs typeface="Arial"/>
              <a:sym typeface="Arial"/>
            </a:endParaRPr>
          </a:p>
        </p:txBody>
      </p:sp>
      <p:pic>
        <p:nvPicPr>
          <p:cNvPr descr="https://lh6.googleusercontent.com/tRUpGDowjfeBIqbtcXeBE-nk9WkQfs2Z8wAVxn4FIV8Yz-zdsXhzFAFobnszf05beR1Nh-8PBOfzxG3kSnRJZz_CPnINmVk0t72K8TuqJ0HcOmLVWkxfby_W_8XVFY1QLIWG06ZxT9KP_jGxf6PoTUE" id="272" name="Google Shape;272;p40"/>
          <p:cNvPicPr preferRelativeResize="0"/>
          <p:nvPr/>
        </p:nvPicPr>
        <p:blipFill rotWithShape="1">
          <a:blip r:embed="rId4">
            <a:alphaModFix/>
          </a:blip>
          <a:srcRect b="0" l="0" r="0" t="0"/>
          <a:stretch/>
        </p:blipFill>
        <p:spPr>
          <a:xfrm>
            <a:off x="3894147" y="2236362"/>
            <a:ext cx="4762500" cy="2657475"/>
          </a:xfrm>
          <a:prstGeom prst="rect">
            <a:avLst/>
          </a:prstGeom>
          <a:noFill/>
          <a:ln>
            <a:noFill/>
          </a:ln>
        </p:spPr>
      </p:pic>
      <p:sp>
        <p:nvSpPr>
          <p:cNvPr id="273" name="Google Shape;273;p40"/>
          <p:cNvSpPr txBox="1"/>
          <p:nvPr/>
        </p:nvSpPr>
        <p:spPr>
          <a:xfrm>
            <a:off x="235131" y="2037806"/>
            <a:ext cx="3412019" cy="246221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Trong năm gần nhất, Reliant giảm 41 lần delay (từ 105 còn 64), rất đáng tuyên dương;</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Leesel giảm 46 lần delay (từ 343 còn 297), chứng tỏ dù công ty "đội sổ" về số lần delay nhưng đã rất cố gắng cải thiện;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Ngược lại, NYC tăng 196 lần delay (từ 0 lên 196), cần xem xét kĩ vì công ty này vì 3 năm học trước không delay lần nào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79" name="Google Shape;279;p41"/>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80" name="Google Shape;280;p41"/>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81" name="Google Shape;281;p41"/>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txBox="1"/>
          <p:nvPr/>
        </p:nvSpPr>
        <p:spPr>
          <a:xfrm>
            <a:off x="-250807" y="1252470"/>
            <a:ext cx="5419725"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thành công (RELIANT TRANSPORTATION, INC (B2321)):</a:t>
            </a:r>
            <a:endParaRPr b="1" i="0" sz="1200" u="none" cap="none" strike="noStrike">
              <a:solidFill>
                <a:schemeClr val="dk1"/>
              </a:solidFill>
              <a:latin typeface="Arial"/>
              <a:ea typeface="Arial"/>
              <a:cs typeface="Arial"/>
              <a:sym typeface="Arial"/>
            </a:endParaRPr>
          </a:p>
        </p:txBody>
      </p:sp>
      <p:sp>
        <p:nvSpPr>
          <p:cNvPr id="283" name="Google Shape;283;p41"/>
          <p:cNvSpPr txBox="1"/>
          <p:nvPr/>
        </p:nvSpPr>
        <p:spPr>
          <a:xfrm>
            <a:off x="235131" y="2037806"/>
            <a:ext cx="3412019"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161/191 lần delay của Reliant là do Heavy Traffic (lí do khách quan), năm nay đã cải thiện được</a:t>
            </a:r>
            <a:endParaRPr/>
          </a:p>
        </p:txBody>
      </p:sp>
      <p:pic>
        <p:nvPicPr>
          <p:cNvPr descr="https://lh3.googleusercontent.com/MAgTgPxg-9MTIUpht21AaPPDfi7h38flk8T7sxsRj_QYBjf8XU8sii5JUIySVsLxTd7ldh2Zxhs5XVm7DFMHKPvqXLN-eHndV6J3O_8s-RL95m5PPKW-ZcFxieLPNinYUVCkb1u2O_fMrVDPAJk89yg" id="284" name="Google Shape;284;p41"/>
          <p:cNvPicPr preferRelativeResize="0"/>
          <p:nvPr/>
        </p:nvPicPr>
        <p:blipFill rotWithShape="1">
          <a:blip r:embed="rId4">
            <a:alphaModFix/>
          </a:blip>
          <a:srcRect b="0" l="0" r="0" t="0"/>
          <a:stretch/>
        </p:blipFill>
        <p:spPr>
          <a:xfrm>
            <a:off x="3412575" y="1885868"/>
            <a:ext cx="5419725" cy="304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90" name="Google Shape;290;p42"/>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91" name="Google Shape;291;p42"/>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92" name="Google Shape;292;p42"/>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2"/>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thất bại (LEESEL TRANSPORTATION CORP (B2192)):</a:t>
            </a:r>
            <a:endParaRPr b="1" i="0" sz="1200" u="none" cap="none" strike="noStrike">
              <a:solidFill>
                <a:schemeClr val="dk1"/>
              </a:solidFill>
              <a:latin typeface="Arial"/>
              <a:ea typeface="Arial"/>
              <a:cs typeface="Arial"/>
              <a:sym typeface="Arial"/>
            </a:endParaRPr>
          </a:p>
        </p:txBody>
      </p:sp>
      <p:sp>
        <p:nvSpPr>
          <p:cNvPr id="294" name="Google Shape;294;p42"/>
          <p:cNvSpPr txBox="1"/>
          <p:nvPr/>
        </p:nvSpPr>
        <p:spPr>
          <a:xfrm>
            <a:off x="235131" y="2037806"/>
            <a:ext cx="3412019"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895/950 lần delay của Leesel là do Heavy Traffic (lí do khách quan), nhưng cần cải thiện bằng cách (ví dụ) đổi tuyến đường và học hỏi kinh nghiệm của Reliant</a:t>
            </a:r>
            <a:endParaRPr/>
          </a:p>
        </p:txBody>
      </p:sp>
      <p:pic>
        <p:nvPicPr>
          <p:cNvPr descr="https://lh5.googleusercontent.com/WX2GSDS-aHSBDHHfitv6jvPCDZAlEIcAx9pgVjD5arDBEN9Kp-BEUHUcIirb3CiZLnAZUCouTpUY_SzBFRcrj3j7nKUshHJ7icgIPzeJz8nP_YLC53b2SZjVjPWF57sU18rz0X-VD5tUwDfvqxKqSYg" id="295" name="Google Shape;295;p42"/>
          <p:cNvPicPr preferRelativeResize="0"/>
          <p:nvPr/>
        </p:nvPicPr>
        <p:blipFill rotWithShape="1">
          <a:blip r:embed="rId4">
            <a:alphaModFix/>
          </a:blip>
          <a:srcRect b="0" l="0" r="0" t="0"/>
          <a:stretch/>
        </p:blipFill>
        <p:spPr>
          <a:xfrm>
            <a:off x="3774894" y="2037806"/>
            <a:ext cx="5133975" cy="290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01" name="Google Shape;301;p43"/>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02" name="Google Shape;302;p43"/>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03" name="Google Shape;303;p43"/>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3"/>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thất bại (NYC SCHOOL BUS UMBRELLA SERVICES):</a:t>
            </a:r>
            <a:endParaRPr b="1" i="0" sz="1200" u="none" cap="none" strike="noStrike">
              <a:solidFill>
                <a:schemeClr val="dk1"/>
              </a:solidFill>
              <a:latin typeface="Arial"/>
              <a:ea typeface="Arial"/>
              <a:cs typeface="Arial"/>
              <a:sym typeface="Arial"/>
            </a:endParaRPr>
          </a:p>
        </p:txBody>
      </p:sp>
      <p:sp>
        <p:nvSpPr>
          <p:cNvPr id="305" name="Google Shape;305;p43"/>
          <p:cNvSpPr txBox="1"/>
          <p:nvPr/>
        </p:nvSpPr>
        <p:spPr>
          <a:xfrm>
            <a:off x="127746" y="2137674"/>
            <a:ext cx="3412019"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154/258 lần delay của NYC là do Heavy Traffic (lí do khách quan)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83 lần do Other (coi lại nhập liệu)</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10 lần do Mechanical Problem (nên đi bảo trì xe)</a:t>
            </a:r>
            <a:endParaRPr/>
          </a:p>
        </p:txBody>
      </p:sp>
      <p:pic>
        <p:nvPicPr>
          <p:cNvPr descr="https://lh5.googleusercontent.com/7SPMt767FiGtz7vro3UH2ZSy78lhk2FEz3coJay8REs86-tsbV8HBv-LXAa-uQggcXD_95up7PY6ve4Fu0DIvN1ZMTzmNerKubcp9m5aEazEgAVpN0UIu-hUrY5WRWAe24u0mld09aVRwwYY_6iy-EM" id="306" name="Google Shape;306;p43"/>
          <p:cNvPicPr preferRelativeResize="0"/>
          <p:nvPr/>
        </p:nvPicPr>
        <p:blipFill rotWithShape="1">
          <a:blip r:embed="rId4">
            <a:alphaModFix/>
          </a:blip>
          <a:srcRect b="0" l="0" r="0" t="0"/>
          <a:stretch/>
        </p:blipFill>
        <p:spPr>
          <a:xfrm>
            <a:off x="3539765" y="2005013"/>
            <a:ext cx="5248275" cy="296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9" name="Google Shape;109;p26"/>
          <p:cNvPicPr preferRelativeResize="0"/>
          <p:nvPr/>
        </p:nvPicPr>
        <p:blipFill>
          <a:blip r:embed="rId3">
            <a:alphaModFix/>
          </a:blip>
          <a:stretch>
            <a:fillRect/>
          </a:stretch>
        </p:blipFill>
        <p:spPr>
          <a:xfrm>
            <a:off x="0" y="0"/>
            <a:ext cx="9144000" cy="1361225"/>
          </a:xfrm>
          <a:prstGeom prst="rect">
            <a:avLst/>
          </a:prstGeom>
          <a:noFill/>
          <a:ln>
            <a:noFill/>
          </a:ln>
        </p:spPr>
      </p:pic>
      <p:sp>
        <p:nvSpPr>
          <p:cNvPr id="110" name="Google Shape;110;p26"/>
          <p:cNvSpPr txBox="1"/>
          <p:nvPr/>
        </p:nvSpPr>
        <p:spPr>
          <a:xfrm>
            <a:off x="1493850" y="249663"/>
            <a:ext cx="615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Giới thiệu chung</a:t>
            </a:r>
            <a:endParaRPr b="1" sz="4400">
              <a:solidFill>
                <a:schemeClr val="lt1"/>
              </a:solidFill>
              <a:latin typeface="Montserrat"/>
              <a:ea typeface="Montserrat"/>
              <a:cs typeface="Montserrat"/>
              <a:sym typeface="Montserrat"/>
            </a:endParaRPr>
          </a:p>
        </p:txBody>
      </p:sp>
      <p:pic>
        <p:nvPicPr>
          <p:cNvPr id="111" name="Google Shape;111;p26"/>
          <p:cNvPicPr preferRelativeResize="0"/>
          <p:nvPr/>
        </p:nvPicPr>
        <p:blipFill>
          <a:blip r:embed="rId4">
            <a:alphaModFix/>
          </a:blip>
          <a:stretch>
            <a:fillRect/>
          </a:stretch>
        </p:blipFill>
        <p:spPr>
          <a:xfrm>
            <a:off x="106575" y="1823000"/>
            <a:ext cx="3581400" cy="2381250"/>
          </a:xfrm>
          <a:prstGeom prst="rect">
            <a:avLst/>
          </a:prstGeom>
          <a:noFill/>
          <a:ln>
            <a:noFill/>
          </a:ln>
        </p:spPr>
      </p:pic>
      <p:sp>
        <p:nvSpPr>
          <p:cNvPr id="112" name="Google Shape;112;p26"/>
          <p:cNvSpPr txBox="1"/>
          <p:nvPr/>
        </p:nvSpPr>
        <p:spPr>
          <a:xfrm>
            <a:off x="3818500" y="1513625"/>
            <a:ext cx="5200800" cy="3000000"/>
          </a:xfrm>
          <a:prstGeom prst="rect">
            <a:avLst/>
          </a:prstGeom>
          <a:noFill/>
          <a:ln>
            <a:noFill/>
          </a:ln>
        </p:spPr>
        <p:txBody>
          <a:bodyPr anchorCtr="0" anchor="ctr" bIns="91425" lIns="91425" spcFirstLastPara="1" rIns="91425" wrap="square" tIns="91425">
            <a:noAutofit/>
          </a:bodyPr>
          <a:lstStyle/>
          <a:p>
            <a:pPr indent="457200" lvl="0" marL="0" rtl="0" algn="l">
              <a:lnSpc>
                <a:spcPct val="115000"/>
              </a:lnSpc>
              <a:spcBef>
                <a:spcPts val="0"/>
              </a:spcBef>
              <a:spcAft>
                <a:spcPts val="0"/>
              </a:spcAft>
              <a:buNone/>
            </a:pPr>
            <a:r>
              <a:rPr b="1" lang="en" sz="1200">
                <a:highlight>
                  <a:srgbClr val="FFFFFF"/>
                </a:highlight>
              </a:rPr>
              <a:t>“Hệ thống Xe Bus hư hỏng và trễ chuyến”</a:t>
            </a:r>
            <a:r>
              <a:rPr b="1" lang="en" sz="1200">
                <a:solidFill>
                  <a:srgbClr val="990000"/>
                </a:solidFill>
                <a:highlight>
                  <a:srgbClr val="FFFFFF"/>
                </a:highlight>
              </a:rPr>
              <a:t> </a:t>
            </a:r>
            <a:r>
              <a:rPr lang="en" sz="1200">
                <a:solidFill>
                  <a:srgbClr val="3C4043"/>
                </a:solidFill>
                <a:highlight>
                  <a:srgbClr val="FFFFFF"/>
                </a:highlight>
              </a:rPr>
              <a:t>của New York đã thu thập thông tin từ các nhà cung cấp dịch vụ xe bus trường học về việc hư hỏng và trễ chuyến trong quá trình vận hành, thông tin sẽ được gửi về đài radio và trụ sở chính của đơn vị điều phối. Các tổng đài viên sẽ truy cập vào hệ thống này để trả lời các câu hỏi của phụ huynh khi có cuộc gọi đến. Hệ thống này là hệ thống mở, bất kì ai cũng có thể truy cập được và dữ liệu được cập nhật theo thời gian thực.</a:t>
            </a:r>
            <a:endParaRPr sz="1200">
              <a:solidFill>
                <a:srgbClr val="3C4043"/>
              </a:solidFill>
              <a:highlight>
                <a:srgbClr val="FFFFFF"/>
              </a:highlight>
            </a:endParaRPr>
          </a:p>
          <a:p>
            <a:pPr indent="0" lvl="0" marL="0" rtl="0" algn="l">
              <a:lnSpc>
                <a:spcPct val="115000"/>
              </a:lnSpc>
              <a:spcBef>
                <a:spcPts val="0"/>
              </a:spcBef>
              <a:spcAft>
                <a:spcPts val="0"/>
              </a:spcAft>
              <a:buNone/>
            </a:pPr>
            <a:r>
              <a:rPr b="1" lang="en" sz="1200"/>
              <a:t>	</a:t>
            </a:r>
            <a:endParaRPr b="1" sz="1200"/>
          </a:p>
          <a:p>
            <a:pPr indent="0" lvl="0" marL="0" rtl="0" algn="l">
              <a:spcBef>
                <a:spcPts val="0"/>
              </a:spcBef>
              <a:spcAft>
                <a:spcPts val="0"/>
              </a:spcAft>
              <a:buNone/>
            </a:pPr>
            <a:r>
              <a:rPr lang="en" sz="1200"/>
              <a:t>	Tình trạng xe bus trễ chuyến ở Việt Nam là vấn đề vô cùng phổ biến và nhức nhối. Chính vì vậy, nhóm quyết định chọn đề tài này để hiểu rõ hơn về hệ thống thông tin và thực trạng xe bus tại quốc gia khác, từ đó xem xét cơ hội áp dụng tại Việt Nam.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12" name="Google Shape;312;p44"/>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13" name="Google Shape;313;p44"/>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14" name="Google Shape;314;p44"/>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4"/>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kĩ hơn về Mechanical Problem trong năm gần nhất (do lí do này rất nguy hiểm):</a:t>
            </a:r>
            <a:endParaRPr b="1" i="0" sz="1200" u="none" cap="none" strike="noStrike">
              <a:solidFill>
                <a:schemeClr val="dk1"/>
              </a:solidFill>
              <a:latin typeface="Arial"/>
              <a:ea typeface="Arial"/>
              <a:cs typeface="Arial"/>
              <a:sym typeface="Arial"/>
            </a:endParaRPr>
          </a:p>
        </p:txBody>
      </p:sp>
      <p:sp>
        <p:nvSpPr>
          <p:cNvPr id="316" name="Google Shape;316;p44"/>
          <p:cNvSpPr/>
          <p:nvPr/>
        </p:nvSpPr>
        <p:spPr>
          <a:xfrm>
            <a:off x="242969" y="2378950"/>
            <a:ext cx="3080222" cy="73866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Ba công ty delay do Mechanical Problem nhiều nhất và cần bảo trì xe: Bobo, NYC, Pioneer</a:t>
            </a:r>
            <a:endParaRPr b="0" i="0" sz="1400" u="none" cap="none" strike="noStrike">
              <a:solidFill>
                <a:srgbClr val="000000"/>
              </a:solidFill>
              <a:latin typeface="Arial"/>
              <a:ea typeface="Arial"/>
              <a:cs typeface="Arial"/>
              <a:sym typeface="Arial"/>
            </a:endParaRPr>
          </a:p>
        </p:txBody>
      </p:sp>
      <p:pic>
        <p:nvPicPr>
          <p:cNvPr descr="https://lh4.googleusercontent.com/qpizEK39D-mUokJ5prqQ7no5gVq-FLCJssqbAou9P6AhfsithhOJ6UYMZGvmJlHqNF3i9X-xkQp5QUoP4OS3jKAcIrrAPh3j6kNi8scIerYPF0OH_UDeJR0uHRwuzqWntDj47nN3R4kmbAi9bOTE5Rg" id="317" name="Google Shape;317;p44"/>
          <p:cNvPicPr preferRelativeResize="0"/>
          <p:nvPr/>
        </p:nvPicPr>
        <p:blipFill rotWithShape="1">
          <a:blip r:embed="rId4">
            <a:alphaModFix/>
          </a:blip>
          <a:srcRect b="0" l="0" r="0" t="0"/>
          <a:stretch/>
        </p:blipFill>
        <p:spPr>
          <a:xfrm>
            <a:off x="3618847" y="1980275"/>
            <a:ext cx="5334000" cy="299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23" name="Google Shape;323;p45"/>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24" name="Google Shape;324;p45"/>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25" name="Google Shape;325;p4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5"/>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kĩ hơn về Accident trong năm gần nhất (do lí do này nguy hiểm), và mối liên kết với Mechanical Problem:</a:t>
            </a:r>
            <a:endParaRPr b="1" i="0" sz="1200" u="none" cap="none" strike="noStrike">
              <a:solidFill>
                <a:schemeClr val="dk1"/>
              </a:solidFill>
              <a:latin typeface="Arial"/>
              <a:ea typeface="Arial"/>
              <a:cs typeface="Arial"/>
              <a:sym typeface="Arial"/>
            </a:endParaRPr>
          </a:p>
        </p:txBody>
      </p:sp>
      <p:sp>
        <p:nvSpPr>
          <p:cNvPr id="327" name="Google Shape;327;p45"/>
          <p:cNvSpPr/>
          <p:nvPr/>
        </p:nvSpPr>
        <p:spPr>
          <a:xfrm>
            <a:off x="242969" y="2378950"/>
            <a:ext cx="3080222" cy="116955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lần delay do Mechanical Problem tỉ lệ thuận với số lần delay do Accident</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Các công ty có accident cần xem lại: Bobo, NYC, Pioneer</a:t>
            </a:r>
            <a:endParaRPr/>
          </a:p>
        </p:txBody>
      </p:sp>
      <p:pic>
        <p:nvPicPr>
          <p:cNvPr descr="https://lh6.googleusercontent.com/UkcZA4YbiVZpybUX1h1kHWkq60KGS4BDK2IcVTC1Th4W_tuwOg3tmJFAoZkp-hpFg03OAeYKKa5lL90G2rQfzjZFHOaa9kn5-Z4BMETRG61e_8FrF96oW2FT3ZtO3pJ8Mmp6IveO1FUDsrg7OYvtBDU" id="328" name="Google Shape;328;p45"/>
          <p:cNvPicPr preferRelativeResize="0"/>
          <p:nvPr/>
        </p:nvPicPr>
        <p:blipFill rotWithShape="1">
          <a:blip r:embed="rId4">
            <a:alphaModFix/>
          </a:blip>
          <a:srcRect b="0" l="0" r="0" t="0"/>
          <a:stretch/>
        </p:blipFill>
        <p:spPr>
          <a:xfrm>
            <a:off x="3814355" y="2109228"/>
            <a:ext cx="4932534" cy="277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34" name="Google Shape;334;p46"/>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35" name="Google Shape;335;p46"/>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36" name="Google Shape;336;p46"/>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6"/>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 </a:t>
            </a:r>
            <a:r>
              <a:rPr b="1" lang="en" sz="1200">
                <a:solidFill>
                  <a:schemeClr val="dk1"/>
                </a:solidFill>
              </a:rPr>
              <a:t>Lý do delay phổ biến nhất và Thời gian delay trung bình của mỗi lý do:</a:t>
            </a:r>
            <a:endParaRPr b="1" i="0" sz="1200" u="none" cap="none" strike="noStrike">
              <a:solidFill>
                <a:schemeClr val="dk1"/>
              </a:solidFill>
              <a:latin typeface="Arial"/>
              <a:ea typeface="Arial"/>
              <a:cs typeface="Arial"/>
              <a:sym typeface="Arial"/>
            </a:endParaRPr>
          </a:p>
        </p:txBody>
      </p:sp>
      <p:sp>
        <p:nvSpPr>
          <p:cNvPr id="338" name="Google Shape;338;p46"/>
          <p:cNvSpPr/>
          <p:nvPr/>
        </p:nvSpPr>
        <p:spPr>
          <a:xfrm>
            <a:off x="242969" y="2378950"/>
            <a:ext cx="3080222" cy="212365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Char char="•"/>
            </a:pPr>
            <a:r>
              <a:rPr i="1" lang="en" sz="1200" u="none" cap="none" strike="noStrike">
                <a:solidFill>
                  <a:srgbClr val="000000"/>
                </a:solidFill>
              </a:rPr>
              <a:t>Mỗi lần delay 0-15, 16-30, 31-45, 46-60, 61-90 MIN thì bị trừ tương ứng 1,2,3,4,5 điểm</a:t>
            </a:r>
            <a:endParaRPr i="0" sz="1200" u="none" cap="none" strike="noStrike">
              <a:solidFill>
                <a:srgbClr val="000000"/>
              </a:solidFill>
            </a:endParaRPr>
          </a:p>
          <a:p>
            <a:pPr indent="-285750" lvl="0" marL="285750" marR="0" rtl="0" algn="l">
              <a:lnSpc>
                <a:spcPct val="100000"/>
              </a:lnSpc>
              <a:spcBef>
                <a:spcPts val="0"/>
              </a:spcBef>
              <a:spcAft>
                <a:spcPts val="0"/>
              </a:spcAft>
              <a:buClr>
                <a:srgbClr val="000000"/>
              </a:buClr>
              <a:buSzPts val="1200"/>
              <a:buChar char="•"/>
            </a:pPr>
            <a:r>
              <a:rPr i="0" lang="en" sz="1200" u="none" cap="none" strike="noStrike">
                <a:solidFill>
                  <a:srgbClr val="000000"/>
                </a:solidFill>
              </a:rPr>
              <a:t>Theo đó, heavy traffic bị trừ nặng nhất</a:t>
            </a:r>
            <a:endParaRPr sz="1200"/>
          </a:p>
          <a:p>
            <a:pPr indent="-285750" lvl="0" marL="285750" marR="0" rtl="0" algn="l">
              <a:lnSpc>
                <a:spcPct val="100000"/>
              </a:lnSpc>
              <a:spcBef>
                <a:spcPts val="0"/>
              </a:spcBef>
              <a:spcAft>
                <a:spcPts val="0"/>
              </a:spcAft>
              <a:buClr>
                <a:srgbClr val="000000"/>
              </a:buClr>
              <a:buSzPts val="1200"/>
              <a:buChar char="•"/>
            </a:pPr>
            <a:r>
              <a:rPr i="0" lang="en" sz="1200" u="none" cap="none" strike="noStrike">
                <a:solidFill>
                  <a:srgbClr val="000000"/>
                </a:solidFill>
              </a:rPr>
              <a:t>Tuy nhiên, xét theo thời gian của mỗi lần delay, thì trung bình mỗi lần gặp Heavy traffic chỉ mất 16_30 MIN (-2 điểm). Trong khi đó, Problem run tuy ít gặp hơn nhưng mỗi lần gặp là mất tới 61_90 MIN (-4 điểm), ngay sau đó là Accident (46-60 MIN, -3 điểm)</a:t>
            </a:r>
            <a:endParaRPr sz="1200"/>
          </a:p>
        </p:txBody>
      </p:sp>
      <p:pic>
        <p:nvPicPr>
          <p:cNvPr descr="https://lh6.googleusercontent.com/0FleaEyb9qxnKBy5FZtzqMXSYZS4VdYtiLYvaaFGvoDhIUAhtm9z4EyRUJmF_yFCqyxPyF58f8qIRaIRYXmY4FoxbwnFnjc_Vx-NK18jGAy6dC48nC6hMLV4Ul6uZTH9t22hDy1KFogPwma8eg37IPA" id="339" name="Google Shape;339;p46"/>
          <p:cNvPicPr preferRelativeResize="0"/>
          <p:nvPr/>
        </p:nvPicPr>
        <p:blipFill rotWithShape="1">
          <a:blip r:embed="rId4">
            <a:alphaModFix/>
          </a:blip>
          <a:srcRect b="0" l="0" r="0" t="0"/>
          <a:stretch/>
        </p:blipFill>
        <p:spPr>
          <a:xfrm>
            <a:off x="3758619" y="2016650"/>
            <a:ext cx="4876800" cy="2714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a:blip r:embed="rId3">
            <a:alphaModFix/>
          </a:blip>
          <a:stretch>
            <a:fillRect/>
          </a:stretch>
        </p:blipFill>
        <p:spPr>
          <a:xfrm>
            <a:off x="0" y="0"/>
            <a:ext cx="9144000" cy="5074774"/>
          </a:xfrm>
          <a:prstGeom prst="rect">
            <a:avLst/>
          </a:prstGeom>
          <a:noFill/>
          <a:ln>
            <a:noFill/>
          </a:ln>
        </p:spPr>
      </p:pic>
      <p:sp>
        <p:nvSpPr>
          <p:cNvPr id="345" name="Google Shape;345;p47"/>
          <p:cNvSpPr txBox="1"/>
          <p:nvPr/>
        </p:nvSpPr>
        <p:spPr>
          <a:xfrm>
            <a:off x="1493850" y="2040750"/>
            <a:ext cx="6156300" cy="10620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 sz="5700">
                <a:solidFill>
                  <a:schemeClr val="lt1"/>
                </a:solidFill>
              </a:rPr>
              <a:t>XIN CẢM ƠN!</a:t>
            </a:r>
            <a:endParaRPr sz="5000">
              <a:solidFill>
                <a:schemeClr val="lt1"/>
              </a:solidFill>
            </a:endParaRPr>
          </a:p>
        </p:txBody>
      </p:sp>
      <p:sp>
        <p:nvSpPr>
          <p:cNvPr id="346" name="Google Shape;346;p4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18" name="Google Shape;118;p27"/>
          <p:cNvPicPr preferRelativeResize="0"/>
          <p:nvPr/>
        </p:nvPicPr>
        <p:blipFill>
          <a:blip r:embed="rId3">
            <a:alphaModFix/>
          </a:blip>
          <a:stretch>
            <a:fillRect/>
          </a:stretch>
        </p:blipFill>
        <p:spPr>
          <a:xfrm>
            <a:off x="0" y="0"/>
            <a:ext cx="9144000" cy="1361225"/>
          </a:xfrm>
          <a:prstGeom prst="rect">
            <a:avLst/>
          </a:prstGeom>
          <a:noFill/>
          <a:ln>
            <a:noFill/>
          </a:ln>
        </p:spPr>
      </p:pic>
      <p:sp>
        <p:nvSpPr>
          <p:cNvPr id="119" name="Google Shape;119;p27"/>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Công cụ sử dụng</a:t>
            </a:r>
            <a:endParaRPr b="1" sz="4400">
              <a:solidFill>
                <a:schemeClr val="lt1"/>
              </a:solidFill>
              <a:latin typeface="Montserrat"/>
              <a:ea typeface="Montserrat"/>
              <a:cs typeface="Montserrat"/>
              <a:sym typeface="Montserrat"/>
            </a:endParaRPr>
          </a:p>
        </p:txBody>
      </p:sp>
      <p:sp>
        <p:nvSpPr>
          <p:cNvPr id="120" name="Google Shape;120;p2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923150" y="1627500"/>
            <a:ext cx="7446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Python, Excel: Làm sạch file dữ liệu từ file .csv gốc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Azure SQL: Sử dụng câu lệnh SQL lấy data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PowerBI: Visualize data, làm rõ các con số trong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workspace: Lưu trữ, chỉnh sửa bài báo cáo, thiết kế slide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7" name="Google Shape;127;p28"/>
          <p:cNvPicPr preferRelativeResize="0"/>
          <p:nvPr/>
        </p:nvPicPr>
        <p:blipFill>
          <a:blip r:embed="rId3">
            <a:alphaModFix/>
          </a:blip>
          <a:stretch>
            <a:fillRect/>
          </a:stretch>
        </p:blipFill>
        <p:spPr>
          <a:xfrm>
            <a:off x="0" y="0"/>
            <a:ext cx="9144000" cy="1361225"/>
          </a:xfrm>
          <a:prstGeom prst="rect">
            <a:avLst/>
          </a:prstGeom>
          <a:noFill/>
          <a:ln>
            <a:noFill/>
          </a:ln>
        </p:spPr>
      </p:pic>
      <p:sp>
        <p:nvSpPr>
          <p:cNvPr id="128" name="Google Shape;128;p28"/>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Công cụ sử dụng</a:t>
            </a:r>
            <a:endParaRPr b="1" sz="4400">
              <a:solidFill>
                <a:schemeClr val="lt1"/>
              </a:solidFill>
              <a:latin typeface="Montserrat"/>
              <a:ea typeface="Montserrat"/>
              <a:cs typeface="Montserrat"/>
              <a:sym typeface="Montserrat"/>
            </a:endParaRPr>
          </a:p>
        </p:txBody>
      </p:sp>
      <p:sp>
        <p:nvSpPr>
          <p:cNvPr id="129" name="Google Shape;129;p28"/>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8"/>
          <p:cNvPicPr preferRelativeResize="0"/>
          <p:nvPr/>
        </p:nvPicPr>
        <p:blipFill>
          <a:blip r:embed="rId4">
            <a:alphaModFix/>
          </a:blip>
          <a:stretch>
            <a:fillRect/>
          </a:stretch>
        </p:blipFill>
        <p:spPr>
          <a:xfrm>
            <a:off x="2274963" y="1513625"/>
            <a:ext cx="4594081" cy="340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36" name="Google Shape;136;p29"/>
          <p:cNvPicPr preferRelativeResize="0"/>
          <p:nvPr/>
        </p:nvPicPr>
        <p:blipFill>
          <a:blip r:embed="rId3">
            <a:alphaModFix/>
          </a:blip>
          <a:stretch>
            <a:fillRect/>
          </a:stretch>
        </p:blipFill>
        <p:spPr>
          <a:xfrm>
            <a:off x="0" y="0"/>
            <a:ext cx="9144000" cy="1361225"/>
          </a:xfrm>
          <a:prstGeom prst="rect">
            <a:avLst/>
          </a:prstGeom>
          <a:noFill/>
          <a:ln>
            <a:noFill/>
          </a:ln>
        </p:spPr>
      </p:pic>
      <p:sp>
        <p:nvSpPr>
          <p:cNvPr id="137" name="Google Shape;137;p29"/>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Datasets</a:t>
            </a:r>
            <a:endParaRPr b="1" sz="4400">
              <a:solidFill>
                <a:schemeClr val="lt1"/>
              </a:solidFill>
              <a:latin typeface="Montserrat"/>
              <a:ea typeface="Montserrat"/>
              <a:cs typeface="Montserrat"/>
              <a:sym typeface="Montserrat"/>
            </a:endParaRPr>
          </a:p>
        </p:txBody>
      </p:sp>
      <p:sp>
        <p:nvSpPr>
          <p:cNvPr id="138" name="Google Shape;138;p29"/>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9"/>
          <p:cNvPicPr preferRelativeResize="0"/>
          <p:nvPr/>
        </p:nvPicPr>
        <p:blipFill>
          <a:blip r:embed="rId4">
            <a:alphaModFix/>
          </a:blip>
          <a:stretch>
            <a:fillRect/>
          </a:stretch>
        </p:blipFill>
        <p:spPr>
          <a:xfrm>
            <a:off x="1241588" y="1431987"/>
            <a:ext cx="3230189" cy="3572013"/>
          </a:xfrm>
          <a:prstGeom prst="rect">
            <a:avLst/>
          </a:prstGeom>
          <a:noFill/>
          <a:ln>
            <a:noFill/>
          </a:ln>
        </p:spPr>
      </p:pic>
      <p:pic>
        <p:nvPicPr>
          <p:cNvPr id="140" name="Google Shape;140;p29"/>
          <p:cNvPicPr preferRelativeResize="0"/>
          <p:nvPr/>
        </p:nvPicPr>
        <p:blipFill>
          <a:blip r:embed="rId5">
            <a:alphaModFix/>
          </a:blip>
          <a:stretch>
            <a:fillRect/>
          </a:stretch>
        </p:blipFill>
        <p:spPr>
          <a:xfrm>
            <a:off x="4672208" y="2483358"/>
            <a:ext cx="3230200" cy="14719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46" name="Google Shape;146;p30"/>
          <p:cNvPicPr preferRelativeResize="0"/>
          <p:nvPr/>
        </p:nvPicPr>
        <p:blipFill>
          <a:blip r:embed="rId3">
            <a:alphaModFix/>
          </a:blip>
          <a:stretch>
            <a:fillRect/>
          </a:stretch>
        </p:blipFill>
        <p:spPr>
          <a:xfrm>
            <a:off x="0" y="0"/>
            <a:ext cx="9144000" cy="1361225"/>
          </a:xfrm>
          <a:prstGeom prst="rect">
            <a:avLst/>
          </a:prstGeom>
          <a:noFill/>
          <a:ln>
            <a:noFill/>
          </a:ln>
        </p:spPr>
      </p:pic>
      <p:sp>
        <p:nvSpPr>
          <p:cNvPr id="147" name="Google Shape;147;p30"/>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48" name="Google Shape;148;p30"/>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txBox="1"/>
          <p:nvPr/>
        </p:nvSpPr>
        <p:spPr>
          <a:xfrm>
            <a:off x="311700" y="1429675"/>
            <a:ext cx="28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Library: pandas(), datetime()</a:t>
            </a:r>
            <a:endParaRPr b="1"/>
          </a:p>
          <a:p>
            <a:pPr indent="0" lvl="0" marL="0" rtl="0" algn="l">
              <a:spcBef>
                <a:spcPts val="0"/>
              </a:spcBef>
              <a:spcAft>
                <a:spcPts val="0"/>
              </a:spcAft>
              <a:buNone/>
            </a:pPr>
            <a:r>
              <a:t/>
            </a:r>
            <a:endParaRPr b="1"/>
          </a:p>
        </p:txBody>
      </p:sp>
      <p:sp>
        <p:nvSpPr>
          <p:cNvPr id="150" name="Google Shape;150;p30"/>
          <p:cNvSpPr txBox="1"/>
          <p:nvPr/>
        </p:nvSpPr>
        <p:spPr>
          <a:xfrm>
            <a:off x="4405650" y="2258275"/>
            <a:ext cx="16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 name="Google Shape;151;p30"/>
          <p:cNvPicPr preferRelativeResize="0"/>
          <p:nvPr/>
        </p:nvPicPr>
        <p:blipFill>
          <a:blip r:embed="rId4">
            <a:alphaModFix/>
          </a:blip>
          <a:stretch>
            <a:fillRect/>
          </a:stretch>
        </p:blipFill>
        <p:spPr>
          <a:xfrm>
            <a:off x="3200400" y="1361225"/>
            <a:ext cx="5943600" cy="752475"/>
          </a:xfrm>
          <a:prstGeom prst="rect">
            <a:avLst/>
          </a:prstGeom>
          <a:noFill/>
          <a:ln>
            <a:noFill/>
          </a:ln>
        </p:spPr>
      </p:pic>
      <p:sp>
        <p:nvSpPr>
          <p:cNvPr id="152" name="Google Shape;152;p30"/>
          <p:cNvSpPr txBox="1"/>
          <p:nvPr/>
        </p:nvSpPr>
        <p:spPr>
          <a:xfrm>
            <a:off x="311700" y="2457225"/>
            <a:ext cx="2454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Xác định các cột có giá trị rỗng (Null/Nan):</a:t>
            </a:r>
            <a:endParaRPr b="1"/>
          </a:p>
          <a:p>
            <a:pPr indent="-317500" lvl="0" marL="457200" rtl="0" algn="l">
              <a:spcBef>
                <a:spcPts val="0"/>
              </a:spcBef>
              <a:spcAft>
                <a:spcPts val="0"/>
              </a:spcAft>
              <a:buSzPts val="1400"/>
              <a:buChar char="●"/>
            </a:pPr>
            <a:r>
              <a:rPr lang="en"/>
              <a:t>School Year</a:t>
            </a:r>
            <a:endParaRPr/>
          </a:p>
          <a:p>
            <a:pPr indent="-317500" lvl="0" marL="457200" rtl="0" algn="l">
              <a:spcBef>
                <a:spcPts val="0"/>
              </a:spcBef>
              <a:spcAft>
                <a:spcPts val="0"/>
              </a:spcAft>
              <a:buSzPts val="1400"/>
              <a:buChar char="●"/>
            </a:pPr>
            <a:r>
              <a:rPr lang="en"/>
              <a:t>Busbreakdown_ID</a:t>
            </a:r>
            <a:endParaRPr/>
          </a:p>
          <a:p>
            <a:pPr indent="-317500" lvl="0" marL="457200" rtl="0" algn="l">
              <a:spcBef>
                <a:spcPts val="0"/>
              </a:spcBef>
              <a:spcAft>
                <a:spcPts val="0"/>
              </a:spcAft>
              <a:buSzPts val="1400"/>
              <a:buChar char="●"/>
            </a:pPr>
            <a:r>
              <a:rPr lang="en"/>
              <a:t>Bus_No</a:t>
            </a:r>
            <a:endParaRPr/>
          </a:p>
          <a:p>
            <a:pPr indent="-317500" lvl="0" marL="457200" rtl="0" algn="l">
              <a:spcBef>
                <a:spcPts val="0"/>
              </a:spcBef>
              <a:spcAft>
                <a:spcPts val="0"/>
              </a:spcAft>
              <a:buSzPts val="1400"/>
              <a:buChar char="●"/>
            </a:pPr>
            <a:r>
              <a:rPr lang="en"/>
              <a:t>Route_Number</a:t>
            </a:r>
            <a:endParaRPr/>
          </a:p>
          <a:p>
            <a:pPr indent="-317500" lvl="0" marL="457200" rtl="0" algn="l">
              <a:spcBef>
                <a:spcPts val="0"/>
              </a:spcBef>
              <a:spcAft>
                <a:spcPts val="0"/>
              </a:spcAft>
              <a:buSzPts val="1400"/>
              <a:buChar char="●"/>
            </a:pPr>
            <a:r>
              <a:rPr lang="en"/>
              <a:t>Reason</a:t>
            </a:r>
            <a:endParaRPr/>
          </a:p>
          <a:p>
            <a:pPr indent="-317500" lvl="0" marL="457200" rtl="0" algn="l">
              <a:spcBef>
                <a:spcPts val="0"/>
              </a:spcBef>
              <a:spcAft>
                <a:spcPts val="0"/>
              </a:spcAft>
              <a:buSzPts val="1400"/>
              <a:buChar char="●"/>
            </a:pPr>
            <a:r>
              <a:rPr lang="en"/>
              <a:t>Schools_Serviced</a:t>
            </a:r>
            <a:endParaRPr/>
          </a:p>
          <a:p>
            <a:pPr indent="-317500" lvl="0" marL="457200" rtl="0" algn="l">
              <a:spcBef>
                <a:spcPts val="0"/>
              </a:spcBef>
              <a:spcAft>
                <a:spcPts val="0"/>
              </a:spcAft>
              <a:buSzPts val="1400"/>
              <a:buChar char="●"/>
            </a:pPr>
            <a:r>
              <a:rPr lang="en"/>
              <a:t>Boro</a:t>
            </a:r>
            <a:endParaRPr/>
          </a:p>
          <a:p>
            <a:pPr indent="-317500" lvl="0" marL="457200" rtl="0" algn="l">
              <a:spcBef>
                <a:spcPts val="0"/>
              </a:spcBef>
              <a:spcAft>
                <a:spcPts val="0"/>
              </a:spcAft>
              <a:buSzPts val="1400"/>
              <a:buChar char="●"/>
            </a:pPr>
            <a:r>
              <a:rPr lang="en"/>
              <a:t>How_Long_Delayed</a:t>
            </a:r>
            <a:endParaRPr/>
          </a:p>
          <a:p>
            <a:pPr indent="-317500" lvl="0" marL="457200" rtl="0" algn="l">
              <a:spcBef>
                <a:spcPts val="0"/>
              </a:spcBef>
              <a:spcAft>
                <a:spcPts val="0"/>
              </a:spcAft>
              <a:buSzPts val="1400"/>
              <a:buChar char="●"/>
            </a:pPr>
            <a:r>
              <a:rPr lang="en"/>
              <a:t>Incident_Number</a:t>
            </a:r>
            <a:endParaRPr/>
          </a:p>
        </p:txBody>
      </p:sp>
      <p:pic>
        <p:nvPicPr>
          <p:cNvPr id="153" name="Google Shape;153;p30"/>
          <p:cNvPicPr preferRelativeResize="0"/>
          <p:nvPr/>
        </p:nvPicPr>
        <p:blipFill>
          <a:blip r:embed="rId5">
            <a:alphaModFix/>
          </a:blip>
          <a:stretch>
            <a:fillRect/>
          </a:stretch>
        </p:blipFill>
        <p:spPr>
          <a:xfrm>
            <a:off x="3200400" y="2266100"/>
            <a:ext cx="2524450" cy="265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9" name="Google Shape;159;p31"/>
          <p:cNvPicPr preferRelativeResize="0"/>
          <p:nvPr/>
        </p:nvPicPr>
        <p:blipFill>
          <a:blip r:embed="rId3">
            <a:alphaModFix/>
          </a:blip>
          <a:stretch>
            <a:fillRect/>
          </a:stretch>
        </p:blipFill>
        <p:spPr>
          <a:xfrm>
            <a:off x="0" y="0"/>
            <a:ext cx="9144000" cy="1361225"/>
          </a:xfrm>
          <a:prstGeom prst="rect">
            <a:avLst/>
          </a:prstGeom>
          <a:noFill/>
          <a:ln>
            <a:noFill/>
          </a:ln>
        </p:spPr>
      </p:pic>
      <p:sp>
        <p:nvSpPr>
          <p:cNvPr id="160" name="Google Shape;160;p31"/>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61" name="Google Shape;161;p31"/>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nvSpPr>
        <p:spPr>
          <a:xfrm>
            <a:off x="311700" y="1393725"/>
            <a:ext cx="3479100" cy="165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Kiểm tra tính trùng lặp dữ liệu của cột</a:t>
            </a:r>
            <a:endParaRPr b="1"/>
          </a:p>
          <a:p>
            <a:pPr indent="0" lvl="0" marL="0" rtl="0" algn="l">
              <a:spcBef>
                <a:spcPts val="0"/>
              </a:spcBef>
              <a:spcAft>
                <a:spcPts val="0"/>
              </a:spcAft>
              <a:buNone/>
            </a:pPr>
            <a:r>
              <a:t/>
            </a:r>
            <a:endParaRPr b="1"/>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any()</a:t>
            </a:r>
            <a:r>
              <a:rPr lang="en" sz="1200">
                <a:solidFill>
                  <a:schemeClr val="dk1"/>
                </a:solidFill>
              </a:rPr>
              <a:t>: chạy bao hàm các dòng dữ liệu và xuất kết quả chung trên một dòng. Nếu không dùng </a:t>
            </a:r>
            <a:r>
              <a:rPr b="1" lang="en" sz="1200">
                <a:solidFill>
                  <a:schemeClr val="dk1"/>
                </a:solidFill>
              </a:rPr>
              <a:t>any(), </a:t>
            </a:r>
            <a:r>
              <a:rPr lang="en" sz="1200">
                <a:solidFill>
                  <a:schemeClr val="dk1"/>
                </a:solidFill>
              </a:rPr>
              <a:t>kết quả sẽ trả theo từng dòng đoạn dữ liệu theo thứ tự từ trên xuống.</a:t>
            </a:r>
            <a:endParaRPr/>
          </a:p>
        </p:txBody>
      </p:sp>
      <p:sp>
        <p:nvSpPr>
          <p:cNvPr id="163" name="Google Shape;163;p31"/>
          <p:cNvSpPr txBox="1"/>
          <p:nvPr/>
        </p:nvSpPr>
        <p:spPr>
          <a:xfrm>
            <a:off x="337050" y="2977513"/>
            <a:ext cx="3428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Bỏ những cột không sử dụng: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Number_Of_Students_On_The_Bus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Has_Contractor_Notified_Schools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Has_Contractor_Notified_Parents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Have_You_Alerted_OPT</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Incident_Number</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Informed_On</a:t>
            </a:r>
            <a:endParaRPr/>
          </a:p>
        </p:txBody>
      </p:sp>
      <p:pic>
        <p:nvPicPr>
          <p:cNvPr id="164" name="Google Shape;164;p31"/>
          <p:cNvPicPr preferRelativeResize="0"/>
          <p:nvPr/>
        </p:nvPicPr>
        <p:blipFill>
          <a:blip r:embed="rId4">
            <a:alphaModFix/>
          </a:blip>
          <a:stretch>
            <a:fillRect/>
          </a:stretch>
        </p:blipFill>
        <p:spPr>
          <a:xfrm>
            <a:off x="3790800" y="2977525"/>
            <a:ext cx="5353200" cy="2097250"/>
          </a:xfrm>
          <a:prstGeom prst="rect">
            <a:avLst/>
          </a:prstGeom>
          <a:noFill/>
          <a:ln>
            <a:noFill/>
          </a:ln>
        </p:spPr>
      </p:pic>
      <p:pic>
        <p:nvPicPr>
          <p:cNvPr id="165" name="Google Shape;165;p31"/>
          <p:cNvPicPr preferRelativeResize="0"/>
          <p:nvPr/>
        </p:nvPicPr>
        <p:blipFill>
          <a:blip r:embed="rId5">
            <a:alphaModFix/>
          </a:blip>
          <a:stretch>
            <a:fillRect/>
          </a:stretch>
        </p:blipFill>
        <p:spPr>
          <a:xfrm>
            <a:off x="3790800" y="1388800"/>
            <a:ext cx="4083483" cy="115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1" name="Google Shape;171;p32"/>
          <p:cNvPicPr preferRelativeResize="0"/>
          <p:nvPr/>
        </p:nvPicPr>
        <p:blipFill>
          <a:blip r:embed="rId3">
            <a:alphaModFix/>
          </a:blip>
          <a:stretch>
            <a:fillRect/>
          </a:stretch>
        </p:blipFill>
        <p:spPr>
          <a:xfrm>
            <a:off x="0" y="0"/>
            <a:ext cx="9144000" cy="1361225"/>
          </a:xfrm>
          <a:prstGeom prst="rect">
            <a:avLst/>
          </a:prstGeom>
          <a:noFill/>
          <a:ln>
            <a:noFill/>
          </a:ln>
        </p:spPr>
      </p:pic>
      <p:sp>
        <p:nvSpPr>
          <p:cNvPr id="172" name="Google Shape;172;p32"/>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73" name="Google Shape;173;p32"/>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32"/>
          <p:cNvPicPr preferRelativeResize="0"/>
          <p:nvPr/>
        </p:nvPicPr>
        <p:blipFill>
          <a:blip r:embed="rId4">
            <a:alphaModFix/>
          </a:blip>
          <a:stretch>
            <a:fillRect/>
          </a:stretch>
        </p:blipFill>
        <p:spPr>
          <a:xfrm>
            <a:off x="4319477" y="1361225"/>
            <a:ext cx="4824526" cy="1471925"/>
          </a:xfrm>
          <a:prstGeom prst="rect">
            <a:avLst/>
          </a:prstGeom>
          <a:noFill/>
          <a:ln>
            <a:noFill/>
          </a:ln>
        </p:spPr>
      </p:pic>
      <p:sp>
        <p:nvSpPr>
          <p:cNvPr id="175" name="Google Shape;175;p32"/>
          <p:cNvSpPr txBox="1"/>
          <p:nvPr/>
        </p:nvSpPr>
        <p:spPr>
          <a:xfrm>
            <a:off x="100825" y="1482000"/>
            <a:ext cx="42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Kiểm tra dữ liệu trong cột bằng </a:t>
            </a:r>
            <a:r>
              <a:rPr b="1" lang="en"/>
              <a:t>unique()</a:t>
            </a:r>
            <a:endParaRPr b="1"/>
          </a:p>
        </p:txBody>
      </p:sp>
      <p:pic>
        <p:nvPicPr>
          <p:cNvPr id="176" name="Google Shape;176;p32"/>
          <p:cNvPicPr preferRelativeResize="0"/>
          <p:nvPr/>
        </p:nvPicPr>
        <p:blipFill>
          <a:blip r:embed="rId5">
            <a:alphaModFix/>
          </a:blip>
          <a:stretch>
            <a:fillRect/>
          </a:stretch>
        </p:blipFill>
        <p:spPr>
          <a:xfrm>
            <a:off x="4319550" y="2833150"/>
            <a:ext cx="3476625" cy="1038225"/>
          </a:xfrm>
          <a:prstGeom prst="rect">
            <a:avLst/>
          </a:prstGeom>
          <a:noFill/>
          <a:ln>
            <a:noFill/>
          </a:ln>
        </p:spPr>
      </p:pic>
      <p:sp>
        <p:nvSpPr>
          <p:cNvPr id="177" name="Google Shape;177;p32"/>
          <p:cNvSpPr txBox="1"/>
          <p:nvPr/>
        </p:nvSpPr>
        <p:spPr>
          <a:xfrm>
            <a:off x="191550" y="2903500"/>
            <a:ext cx="412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Xóa dữ liệu rỗng trong cột Run_Type()</a:t>
            </a:r>
            <a:endParaRPr/>
          </a:p>
          <a:p>
            <a:pPr indent="0" lvl="0" marL="0" rtl="0" algn="l">
              <a:spcBef>
                <a:spcPts val="0"/>
              </a:spcBef>
              <a:spcAft>
                <a:spcPts val="0"/>
              </a:spcAft>
              <a:buNone/>
            </a:pPr>
            <a:r>
              <a:rPr b="1" lang="en"/>
              <a:t>Inplace = True: </a:t>
            </a:r>
            <a:r>
              <a:rPr lang="en"/>
              <a:t>apply chỉnh sửa vào file raw</a:t>
            </a:r>
            <a:endParaRPr/>
          </a:p>
        </p:txBody>
      </p:sp>
      <p:sp>
        <p:nvSpPr>
          <p:cNvPr id="178" name="Google Shape;178;p32"/>
          <p:cNvSpPr txBox="1"/>
          <p:nvPr/>
        </p:nvSpPr>
        <p:spPr>
          <a:xfrm>
            <a:off x="322600" y="4153625"/>
            <a:ext cx="3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84" name="Google Shape;184;p33"/>
          <p:cNvPicPr preferRelativeResize="0"/>
          <p:nvPr/>
        </p:nvPicPr>
        <p:blipFill>
          <a:blip r:embed="rId3">
            <a:alphaModFix/>
          </a:blip>
          <a:stretch>
            <a:fillRect/>
          </a:stretch>
        </p:blipFill>
        <p:spPr>
          <a:xfrm>
            <a:off x="0" y="0"/>
            <a:ext cx="9144000" cy="1361225"/>
          </a:xfrm>
          <a:prstGeom prst="rect">
            <a:avLst/>
          </a:prstGeom>
          <a:noFill/>
          <a:ln>
            <a:noFill/>
          </a:ln>
        </p:spPr>
      </p:pic>
      <p:sp>
        <p:nvSpPr>
          <p:cNvPr id="185" name="Google Shape;185;p33"/>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86" name="Google Shape;186;p33"/>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nvSpPr>
        <p:spPr>
          <a:xfrm>
            <a:off x="362025" y="4025550"/>
            <a:ext cx="3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33"/>
          <p:cNvSpPr txBox="1"/>
          <p:nvPr/>
        </p:nvSpPr>
        <p:spPr>
          <a:xfrm>
            <a:off x="-8325" y="1361225"/>
            <a:ext cx="4217400" cy="7080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Thay thế giá trị (Null/Nan) bằng giá trị khác</a:t>
            </a:r>
            <a:endParaRPr b="1" sz="1500">
              <a:solidFill>
                <a:schemeClr val="dk1"/>
              </a:solidFill>
            </a:endParaRPr>
          </a:p>
        </p:txBody>
      </p:sp>
      <p:pic>
        <p:nvPicPr>
          <p:cNvPr id="189" name="Google Shape;189;p33"/>
          <p:cNvPicPr preferRelativeResize="0"/>
          <p:nvPr/>
        </p:nvPicPr>
        <p:blipFill>
          <a:blip r:embed="rId4">
            <a:alphaModFix/>
          </a:blip>
          <a:stretch>
            <a:fillRect/>
          </a:stretch>
        </p:blipFill>
        <p:spPr>
          <a:xfrm>
            <a:off x="4209075" y="1962150"/>
            <a:ext cx="4934924" cy="1219200"/>
          </a:xfrm>
          <a:prstGeom prst="rect">
            <a:avLst/>
          </a:prstGeom>
          <a:noFill/>
          <a:ln>
            <a:noFill/>
          </a:ln>
        </p:spPr>
      </p:pic>
      <p:sp>
        <p:nvSpPr>
          <p:cNvPr id="190" name="Google Shape;190;p33"/>
          <p:cNvSpPr txBox="1"/>
          <p:nvPr/>
        </p:nvSpPr>
        <p:spPr>
          <a:xfrm>
            <a:off x="522525" y="2171550"/>
            <a:ext cx="31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Kiểm tra lại dữ liệu trước khi thay đổi</a:t>
            </a:r>
            <a:endParaRPr/>
          </a:p>
        </p:txBody>
      </p:sp>
      <p:pic>
        <p:nvPicPr>
          <p:cNvPr id="191" name="Google Shape;191;p33"/>
          <p:cNvPicPr preferRelativeResize="0"/>
          <p:nvPr/>
        </p:nvPicPr>
        <p:blipFill>
          <a:blip r:embed="rId5">
            <a:alphaModFix/>
          </a:blip>
          <a:stretch>
            <a:fillRect/>
          </a:stretch>
        </p:blipFill>
        <p:spPr>
          <a:xfrm>
            <a:off x="4209077" y="3234183"/>
            <a:ext cx="4934929" cy="1336694"/>
          </a:xfrm>
          <a:prstGeom prst="rect">
            <a:avLst/>
          </a:prstGeom>
          <a:noFill/>
          <a:ln>
            <a:noFill/>
          </a:ln>
        </p:spPr>
      </p:pic>
      <p:sp>
        <p:nvSpPr>
          <p:cNvPr id="192" name="Google Shape;192;p33"/>
          <p:cNvSpPr txBox="1"/>
          <p:nvPr/>
        </p:nvSpPr>
        <p:spPr>
          <a:xfrm>
            <a:off x="683025" y="3234175"/>
            <a:ext cx="315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Các giá trị bên trong cột </a:t>
            </a:r>
            <a:r>
              <a:rPr b="1" lang="en"/>
              <a:t>Boro sau khi thay đổi giá trị nan</a:t>
            </a:r>
            <a:endParaRPr b="1"/>
          </a:p>
        </p:txBody>
      </p:sp>
      <p:sp>
        <p:nvSpPr>
          <p:cNvPr id="193" name="Google Shape;193;p33"/>
          <p:cNvSpPr/>
          <p:nvPr/>
        </p:nvSpPr>
        <p:spPr>
          <a:xfrm>
            <a:off x="6995950" y="2670275"/>
            <a:ext cx="305400" cy="21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7187775" y="4125775"/>
            <a:ext cx="1000500" cy="21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